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6" r:id="rId4"/>
    <p:sldId id="307" r:id="rId5"/>
    <p:sldId id="332" r:id="rId6"/>
    <p:sldId id="309" r:id="rId7"/>
    <p:sldId id="310" r:id="rId8"/>
    <p:sldId id="329" r:id="rId9"/>
    <p:sldId id="263" r:id="rId10"/>
  </p:sldIdLst>
  <p:sldSz cx="18288000" cy="10287000"/>
  <p:notesSz cx="6858000" cy="9144000"/>
  <p:embeddedFontLst>
    <p:embeddedFont>
      <p:font typeface="Open Sans" panose="020B0606030504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289D9-0808-48AB-B031-DA4E4C93A0A0}" v="1" dt="2025-10-13T19:52:43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07" autoAdjust="0"/>
  </p:normalViewPr>
  <p:slideViewPr>
    <p:cSldViewPr>
      <p:cViewPr varScale="1">
        <p:scale>
          <a:sx n="47" d="100"/>
          <a:sy n="47" d="100"/>
        </p:scale>
        <p:origin x="1166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DE MORAIS" userId="82fa4c73a48e354f" providerId="LiveId" clId="{2AC0B3E1-B9F7-4355-9ED6-699F51EE0FAE}"/>
    <pc:docChg chg="custSel modSld">
      <pc:chgData name="CARLOS DE MORAIS" userId="82fa4c73a48e354f" providerId="LiveId" clId="{2AC0B3E1-B9F7-4355-9ED6-699F51EE0FAE}" dt="2025-10-13T19:54:12.860" v="65" actId="20577"/>
      <pc:docMkLst>
        <pc:docMk/>
      </pc:docMkLst>
      <pc:sldChg chg="modSp mod">
        <pc:chgData name="CARLOS DE MORAIS" userId="82fa4c73a48e354f" providerId="LiveId" clId="{2AC0B3E1-B9F7-4355-9ED6-699F51EE0FAE}" dt="2025-10-13T19:50:54.286" v="9" actId="20577"/>
        <pc:sldMkLst>
          <pc:docMk/>
          <pc:sldMk cId="0" sldId="257"/>
        </pc:sldMkLst>
        <pc:spChg chg="mod">
          <ac:chgData name="CARLOS DE MORAIS" userId="82fa4c73a48e354f" providerId="LiveId" clId="{2AC0B3E1-B9F7-4355-9ED6-699F51EE0FAE}" dt="2025-10-13T19:50:54.286" v="9" actId="20577"/>
          <ac:spMkLst>
            <pc:docMk/>
            <pc:sldMk cId="0" sldId="257"/>
            <ac:spMk id="25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9:51:12.573" v="11" actId="113"/>
        <pc:sldMkLst>
          <pc:docMk/>
          <pc:sldMk cId="0" sldId="266"/>
        </pc:sldMkLst>
        <pc:spChg chg="mod">
          <ac:chgData name="CARLOS DE MORAIS" userId="82fa4c73a48e354f" providerId="LiveId" clId="{2AC0B3E1-B9F7-4355-9ED6-699F51EE0FAE}" dt="2025-10-13T19:51:12.573" v="11" actId="113"/>
          <ac:spMkLst>
            <pc:docMk/>
            <pc:sldMk cId="0" sldId="266"/>
            <ac:spMk id="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9:51:08.636" v="10" actId="1076"/>
          <ac:spMkLst>
            <pc:docMk/>
            <pc:sldMk cId="0" sldId="266"/>
            <ac:spMk id="19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9:51:59.266" v="24" actId="20577"/>
        <pc:sldMkLst>
          <pc:docMk/>
          <pc:sldMk cId="2143039120" sldId="307"/>
        </pc:sldMkLst>
        <pc:spChg chg="mod">
          <ac:chgData name="CARLOS DE MORAIS" userId="82fa4c73a48e354f" providerId="LiveId" clId="{2AC0B3E1-B9F7-4355-9ED6-699F51EE0FAE}" dt="2025-10-13T19:51:59.266" v="24" actId="20577"/>
          <ac:spMkLst>
            <pc:docMk/>
            <pc:sldMk cId="2143039120" sldId="307"/>
            <ac:spMk id="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9:51:42.992" v="23" actId="14100"/>
          <ac:spMkLst>
            <pc:docMk/>
            <pc:sldMk cId="2143039120" sldId="307"/>
            <ac:spMk id="19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9:53:50.798" v="55" actId="20577"/>
        <pc:sldMkLst>
          <pc:docMk/>
          <pc:sldMk cId="1008093198" sldId="309"/>
        </pc:sldMkLst>
        <pc:spChg chg="mod">
          <ac:chgData name="CARLOS DE MORAIS" userId="82fa4c73a48e354f" providerId="LiveId" clId="{2AC0B3E1-B9F7-4355-9ED6-699F51EE0FAE}" dt="2025-10-13T19:53:50.798" v="55" actId="20577"/>
          <ac:spMkLst>
            <pc:docMk/>
            <pc:sldMk cId="1008093198" sldId="309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9:54:12.860" v="65" actId="20577"/>
        <pc:sldMkLst>
          <pc:docMk/>
          <pc:sldMk cId="1205203593" sldId="310"/>
        </pc:sldMkLst>
        <pc:spChg chg="mod">
          <ac:chgData name="CARLOS DE MORAIS" userId="82fa4c73a48e354f" providerId="LiveId" clId="{2AC0B3E1-B9F7-4355-9ED6-699F51EE0FAE}" dt="2025-10-13T19:54:12.860" v="65" actId="20577"/>
          <ac:spMkLst>
            <pc:docMk/>
            <pc:sldMk cId="1205203593" sldId="310"/>
            <ac:spMk id="2" creationId="{00000000-0000-0000-0000-000000000000}"/>
          </ac:spMkLst>
        </pc:spChg>
      </pc:sldChg>
      <pc:sldChg chg="addSp delSp modSp mod">
        <pc:chgData name="CARLOS DE MORAIS" userId="82fa4c73a48e354f" providerId="LiveId" clId="{2AC0B3E1-B9F7-4355-9ED6-699F51EE0FAE}" dt="2025-10-13T19:53:05.882" v="34" actId="20577"/>
        <pc:sldMkLst>
          <pc:docMk/>
          <pc:sldMk cId="1368130422" sldId="332"/>
        </pc:sldMkLst>
        <pc:spChg chg="mod">
          <ac:chgData name="CARLOS DE MORAIS" userId="82fa4c73a48e354f" providerId="LiveId" clId="{2AC0B3E1-B9F7-4355-9ED6-699F51EE0FAE}" dt="2025-10-13T19:53:05.882" v="34" actId="20577"/>
          <ac:spMkLst>
            <pc:docMk/>
            <pc:sldMk cId="1368130422" sldId="332"/>
            <ac:spMk id="2" creationId="{4BF4171F-625C-52CC-5F06-285AF387AA1F}"/>
          </ac:spMkLst>
        </pc:spChg>
        <pc:spChg chg="mod">
          <ac:chgData name="CARLOS DE MORAIS" userId="82fa4c73a48e354f" providerId="LiveId" clId="{2AC0B3E1-B9F7-4355-9ED6-699F51EE0FAE}" dt="2025-10-13T19:52:22.219" v="26" actId="1076"/>
          <ac:spMkLst>
            <pc:docMk/>
            <pc:sldMk cId="1368130422" sldId="332"/>
            <ac:spMk id="19" creationId="{A325D0C5-A2EB-0961-2D1D-43C8E285E28E}"/>
          </ac:spMkLst>
        </pc:spChg>
        <pc:picChg chg="del">
          <ac:chgData name="CARLOS DE MORAIS" userId="82fa4c73a48e354f" providerId="LiveId" clId="{2AC0B3E1-B9F7-4355-9ED6-699F51EE0FAE}" dt="2025-10-13T19:52:25.746" v="27" actId="478"/>
          <ac:picMkLst>
            <pc:docMk/>
            <pc:sldMk cId="1368130422" sldId="332"/>
            <ac:picMk id="3" creationId="{903C82CD-4532-8E87-76A9-8A3FD5FC888D}"/>
          </ac:picMkLst>
        </pc:picChg>
        <pc:picChg chg="add mod">
          <ac:chgData name="CARLOS DE MORAIS" userId="82fa4c73a48e354f" providerId="LiveId" clId="{2AC0B3E1-B9F7-4355-9ED6-699F51EE0FAE}" dt="2025-10-13T19:52:49.482" v="31" actId="1076"/>
          <ac:picMkLst>
            <pc:docMk/>
            <pc:sldMk cId="1368130422" sldId="332"/>
            <ac:picMk id="5" creationId="{D0383810-4F9C-AD6C-E74D-037539B2F25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C59FC-7CBB-4973-8DDA-28AC026D0D95}" type="datetimeFigureOut">
              <a:rPr lang="en-CA" smtClean="0"/>
              <a:pPr/>
              <a:t>2025-10-13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A8FD4-A868-4A5A-8112-05FBE422AE3B}" type="slidenum">
              <a:rPr lang="en-CA" smtClean="0"/>
              <a:pPr/>
              <a:t>‹nº›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106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52591" y="8102725"/>
            <a:ext cx="5560033" cy="5573968"/>
          </a:xfrm>
          <a:custGeom>
            <a:avLst/>
            <a:gdLst/>
            <a:ahLst/>
            <a:cxnLst/>
            <a:rect l="l" t="t" r="r" b="b"/>
            <a:pathLst>
              <a:path w="5560033" h="5573968">
                <a:moveTo>
                  <a:pt x="0" y="0"/>
                </a:moveTo>
                <a:lnTo>
                  <a:pt x="5560033" y="0"/>
                </a:lnTo>
                <a:lnTo>
                  <a:pt x="5560033" y="5573968"/>
                </a:lnTo>
                <a:lnTo>
                  <a:pt x="0" y="5573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3" name="Freeform 3"/>
          <p:cNvSpPr/>
          <p:nvPr/>
        </p:nvSpPr>
        <p:spPr>
          <a:xfrm>
            <a:off x="-2255901" y="3178138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4" name="Freeform 4"/>
          <p:cNvSpPr/>
          <p:nvPr/>
        </p:nvSpPr>
        <p:spPr>
          <a:xfrm>
            <a:off x="16095097" y="2881945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5" name="TextBox 5"/>
          <p:cNvSpPr txBox="1"/>
          <p:nvPr/>
        </p:nvSpPr>
        <p:spPr>
          <a:xfrm>
            <a:off x="1828800" y="2747070"/>
            <a:ext cx="15171141" cy="691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b="1" spc="429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Instructor Development Program</a:t>
            </a:r>
          </a:p>
          <a:p>
            <a:pPr algn="ctr"/>
            <a:endParaRPr lang="en-US" sz="8000" b="1" spc="42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  <a:p>
            <a:pPr lvl="1"/>
            <a:r>
              <a:rPr lang="en-AU" sz="8000" b="1" dirty="0">
                <a:solidFill>
                  <a:schemeClr val="bg1"/>
                </a:solidFill>
                <a:effectLst/>
              </a:rPr>
              <a:t>			</a:t>
            </a:r>
            <a:r>
              <a:rPr lang="en-AU" sz="8000" b="1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Workshop </a:t>
            </a:r>
            <a:r>
              <a:rPr lang="en-AU" sz="8000" b="1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ConEd</a:t>
            </a:r>
            <a:r>
              <a:rPr lang="en-AU" sz="8000" b="1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lang="en-AU" sz="8000" b="1" dirty="0">
              <a:solidFill>
                <a:schemeClr val="bg1"/>
              </a:solidFill>
              <a:effectLst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pPr algn="ctr"/>
            <a:endParaRPr lang="en-US" sz="6000" b="1" spc="42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  <a:p>
            <a:pPr algn="ctr">
              <a:lnSpc>
                <a:spcPts val="8344"/>
              </a:lnSpc>
            </a:pPr>
            <a:endParaRPr lang="en-US" sz="8101" b="1" spc="42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410315" y="768183"/>
            <a:ext cx="5444586" cy="1418437"/>
          </a:xfrm>
          <a:custGeom>
            <a:avLst/>
            <a:gdLst/>
            <a:ahLst/>
            <a:cxnLst/>
            <a:rect l="l" t="t" r="r" b="b"/>
            <a:pathLst>
              <a:path w="5444586" h="1418437">
                <a:moveTo>
                  <a:pt x="0" y="0"/>
                </a:moveTo>
                <a:lnTo>
                  <a:pt x="5444586" y="0"/>
                </a:lnTo>
                <a:lnTo>
                  <a:pt x="5444586" y="1418437"/>
                </a:lnTo>
                <a:lnTo>
                  <a:pt x="0" y="141843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t="-43369" b="-12087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AutoShape 7"/>
          <p:cNvSpPr/>
          <p:nvPr/>
        </p:nvSpPr>
        <p:spPr>
          <a:xfrm flipV="1">
            <a:off x="-9375645" y="1467876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8" name="AutoShape 8"/>
          <p:cNvSpPr/>
          <p:nvPr/>
        </p:nvSpPr>
        <p:spPr>
          <a:xfrm flipV="1">
            <a:off x="11570637" y="1486926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0"/>
          <p:cNvSpPr/>
          <p:nvPr/>
        </p:nvSpPr>
        <p:spPr>
          <a:xfrm flipV="1">
            <a:off x="0" y="2457868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1" name="Freeform 21"/>
          <p:cNvSpPr/>
          <p:nvPr/>
        </p:nvSpPr>
        <p:spPr>
          <a:xfrm>
            <a:off x="14237685" y="8586750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5" y="0"/>
                </a:lnTo>
                <a:lnTo>
                  <a:pt x="4050315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2" name="TextBox 22"/>
          <p:cNvSpPr txBox="1"/>
          <p:nvPr/>
        </p:nvSpPr>
        <p:spPr>
          <a:xfrm>
            <a:off x="791032" y="632745"/>
            <a:ext cx="16705935" cy="1209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00"/>
              </a:lnSpc>
            </a:pPr>
            <a:r>
              <a:rPr lang="en-US" sz="6600" b="1" spc="463" dirty="0" err="1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INTRODUÇÃO</a:t>
            </a:r>
            <a:endParaRPr lang="en-US" sz="6600" b="1" spc="463" dirty="0">
              <a:solidFill>
                <a:srgbClr val="F1612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71091" y="2738995"/>
            <a:ext cx="16345816" cy="5986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O </a:t>
            </a:r>
            <a:r>
              <a:rPr lang="en-AU" sz="3400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Objetivo</a:t>
            </a:r>
            <a:r>
              <a:rPr lang="en-AU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do Workshop </a:t>
            </a:r>
            <a:r>
              <a:rPr lang="en-AU" sz="3400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ConEd</a:t>
            </a:r>
            <a:r>
              <a:rPr lang="en-AU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sz="3400" dirty="0">
              <a:solidFill>
                <a:schemeClr val="bg1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400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Os</a:t>
            </a:r>
            <a:r>
              <a:rPr lang="en-AU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en-AU" sz="3400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Objetivos</a:t>
            </a:r>
            <a:r>
              <a:rPr lang="en-AU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en-AU" sz="3400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são</a:t>
            </a:r>
            <a:r>
              <a:rPr lang="en-AU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sz="1500" dirty="0">
              <a:solidFill>
                <a:schemeClr val="bg1"/>
              </a:solidFill>
              <a:effectLst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pPr marL="1485900" lvl="2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Motivar os alunos a se interessarem pelo Mergulho.</a:t>
            </a:r>
          </a:p>
          <a:p>
            <a:pPr marL="1485900" lvl="2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Mostrar a eles o caminho para o “Mergulho dos Sonhos".</a:t>
            </a:r>
          </a:p>
          <a:p>
            <a:pPr marL="1485900" lvl="2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3400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Mante-los</a:t>
            </a: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na tribo </a:t>
            </a:r>
            <a:r>
              <a:rPr lang="pt-BR" sz="3400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RAID</a:t>
            </a: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.</a:t>
            </a:r>
          </a:p>
          <a:p>
            <a:pPr marL="1485900" lvl="2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AU" sz="3400" dirty="0">
              <a:solidFill>
                <a:schemeClr val="bg1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Isso é importante porque a retenção de alunos é um dos maiores desafios e um Workshop </a:t>
            </a:r>
            <a:r>
              <a:rPr lang="pt-BR" sz="3400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ConEd</a:t>
            </a: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pode ajudar nesse sentido.</a:t>
            </a:r>
            <a:endParaRPr lang="en-US" sz="2800" spc="137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 Bold"/>
            </a:endParaRPr>
          </a:p>
        </p:txBody>
      </p:sp>
      <p:sp>
        <p:nvSpPr>
          <p:cNvPr id="29" name="AutoShape 29"/>
          <p:cNvSpPr/>
          <p:nvPr/>
        </p:nvSpPr>
        <p:spPr>
          <a:xfrm flipV="1">
            <a:off x="2548144" y="2276047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30" name="AutoShape 30"/>
          <p:cNvSpPr/>
          <p:nvPr/>
        </p:nvSpPr>
        <p:spPr>
          <a:xfrm flipV="1">
            <a:off x="-1810702" y="9596781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  <p:sp>
        <p:nvSpPr>
          <p:cNvPr id="31" name="AutoShape 31"/>
          <p:cNvSpPr/>
          <p:nvPr/>
        </p:nvSpPr>
        <p:spPr>
          <a:xfrm flipV="1">
            <a:off x="-3487421" y="9789994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616030" y="7167992"/>
            <a:ext cx="9058978" cy="8646450"/>
            <a:chOff x="-305749" y="-725361"/>
            <a:chExt cx="6663624" cy="6360176"/>
          </a:xfrm>
        </p:grpSpPr>
        <p:sp>
          <p:nvSpPr>
            <p:cNvPr id="6" name="Freeform 6"/>
            <p:cNvSpPr/>
            <p:nvPr/>
          </p:nvSpPr>
          <p:spPr>
            <a:xfrm>
              <a:off x="-305749" y="-725361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-148937" y="2459815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357126" y="3571864"/>
            <a:ext cx="16544979" cy="4515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Os workshops </a:t>
            </a:r>
            <a:r>
              <a:rPr lang="pt-BR" sz="3400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RAID</a:t>
            </a: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são baseados em uma forte "interação entre pares" por meio de dramatização.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Os candidatos a Instrutor podem se revezar como aluno ou Instrutor, fazendo e respondendo perguntas.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Os motivos típicos para os alunos começarem a mergulhar NÃO são simples e, muitas vezes, NÃO são atendidos ao obter a certificação </a:t>
            </a:r>
            <a:r>
              <a:rPr lang="pt-BR" sz="3400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OW</a:t>
            </a: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Por exemplo: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Coral, </a:t>
            </a:r>
            <a:r>
              <a:rPr lang="pt-BR" sz="3400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Wrecks</a:t>
            </a: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, </a:t>
            </a:r>
            <a:r>
              <a:rPr lang="pt-BR" sz="3400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Night</a:t>
            </a: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, </a:t>
            </a:r>
            <a:r>
              <a:rPr lang="pt-BR" sz="3400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Drift</a:t>
            </a: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, </a:t>
            </a:r>
            <a:r>
              <a:rPr lang="pt-BR" sz="3400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Deep</a:t>
            </a: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, </a:t>
            </a:r>
            <a:r>
              <a:rPr lang="pt-BR" sz="3400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Ecology</a:t>
            </a: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, </a:t>
            </a:r>
            <a:r>
              <a:rPr lang="pt-BR" sz="3400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Nitrox</a:t>
            </a: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, </a:t>
            </a:r>
            <a:r>
              <a:rPr lang="pt-BR" sz="3400" dirty="0" err="1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Cavern</a:t>
            </a: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, Cave. </a:t>
            </a:r>
            <a:endParaRPr lang="en-AU" sz="3400" dirty="0">
              <a:solidFill>
                <a:schemeClr val="bg1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endParaRPr lang="en-US" sz="1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794866" y="-452944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 dirty="0"/>
          </a:p>
        </p:txBody>
      </p:sp>
      <p:grpSp>
        <p:nvGrpSpPr>
          <p:cNvPr id="16" name="Group 16"/>
          <p:cNvGrpSpPr/>
          <p:nvPr/>
        </p:nvGrpSpPr>
        <p:grpSpPr>
          <a:xfrm>
            <a:off x="-728723" y="725168"/>
            <a:ext cx="10047317" cy="2013855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91533" y="919404"/>
            <a:ext cx="8727061" cy="1625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pt-BR" sz="60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Qual é o Mergulho dos Seus Sonhos?</a:t>
            </a:r>
            <a:endParaRPr lang="en-US" sz="60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304240" y="7375748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576559" y="3258444"/>
            <a:ext cx="17670544" cy="5762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Use o que você aprendeu no Workshop </a:t>
            </a:r>
            <a:r>
              <a:rPr lang="pt-BR" sz="3400" dirty="0" err="1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ConEd</a:t>
            </a: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 para estimular a imaginação dos seus alunos.</a:t>
            </a:r>
            <a:endParaRPr lang="en-AU" sz="1000" dirty="0">
              <a:solidFill>
                <a:schemeClr val="bg1"/>
              </a:solidFill>
              <a:latin typeface="Arial" pitchFamily="34" charset="0"/>
              <a:ea typeface="MS UI Gothic" pitchFamily="34" charset="-128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Todos </a:t>
            </a:r>
            <a:r>
              <a:rPr lang="en-AU" sz="3400" dirty="0" err="1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nós</a:t>
            </a:r>
            <a:r>
              <a:rPr lang="en-AU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 </a:t>
            </a:r>
            <a:r>
              <a:rPr lang="en-AU" sz="3400" dirty="0" err="1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temos</a:t>
            </a:r>
            <a:r>
              <a:rPr lang="en-AU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 </a:t>
            </a:r>
            <a:r>
              <a:rPr lang="en-AU" sz="3400" dirty="0" err="1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algum</a:t>
            </a:r>
            <a:r>
              <a:rPr lang="en-AU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 </a:t>
            </a:r>
            <a:r>
              <a:rPr lang="en-AU" sz="3400" dirty="0" err="1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tipo</a:t>
            </a:r>
            <a:r>
              <a:rPr lang="en-AU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 de </a:t>
            </a:r>
            <a:r>
              <a:rPr lang="en-AU" sz="3400" dirty="0" err="1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objetivo</a:t>
            </a:r>
            <a:r>
              <a:rPr lang="en-AU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 </a:t>
            </a:r>
            <a:r>
              <a:rPr lang="en-AU" sz="3400" dirty="0" err="1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pessoal</a:t>
            </a:r>
            <a:r>
              <a:rPr lang="en-AU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.</a:t>
            </a:r>
          </a:p>
          <a:p>
            <a:pPr marL="1943100" lvl="3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AU" sz="3400" dirty="0" err="1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Encontre</a:t>
            </a:r>
            <a:r>
              <a:rPr lang="en-AU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-o e </a:t>
            </a:r>
            <a:r>
              <a:rPr lang="en-AU" sz="3400" dirty="0" err="1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ajude-os</a:t>
            </a:r>
            <a:r>
              <a:rPr lang="en-AU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 a </a:t>
            </a:r>
            <a:r>
              <a:rPr lang="en-AU" sz="3400" dirty="0" err="1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alcançá</a:t>
            </a:r>
            <a:r>
              <a:rPr lang="en-AU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-lo.</a:t>
            </a:r>
            <a:r>
              <a:rPr lang="en-US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 </a:t>
            </a:r>
          </a:p>
          <a:p>
            <a:pPr marL="1943100" lvl="3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000" dirty="0">
              <a:solidFill>
                <a:schemeClr val="bg1"/>
              </a:solidFill>
              <a:latin typeface="Arial" pitchFamily="34" charset="0"/>
              <a:ea typeface="MS UI Gothic" pitchFamily="34" charset="-128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 err="1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Crie</a:t>
            </a:r>
            <a:r>
              <a:rPr lang="en-US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cronogramas</a:t>
            </a:r>
            <a:r>
              <a:rPr lang="en-US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 de </a:t>
            </a:r>
            <a:r>
              <a:rPr lang="en-US" sz="3400" dirty="0" err="1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treinamento</a:t>
            </a:r>
            <a:r>
              <a:rPr lang="en-US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adequados</a:t>
            </a:r>
            <a:r>
              <a:rPr lang="en-US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ao</a:t>
            </a:r>
            <a:r>
              <a:rPr lang="en-US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objetivo</a:t>
            </a:r>
            <a:r>
              <a:rPr lang="en-US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 de </a:t>
            </a:r>
            <a:r>
              <a:rPr lang="en-US" sz="3400" dirty="0" err="1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cada</a:t>
            </a:r>
            <a:r>
              <a:rPr lang="en-US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aluno</a:t>
            </a:r>
            <a:r>
              <a:rPr lang="en-US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  <a:latin typeface="Arial" pitchFamily="34" charset="0"/>
              <a:ea typeface="MS UI Gothic" pitchFamily="34" charset="-128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 err="1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Discuta</a:t>
            </a:r>
            <a:r>
              <a:rPr lang="en-US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os</a:t>
            </a:r>
            <a:r>
              <a:rPr lang="en-US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caminhos</a:t>
            </a:r>
            <a:r>
              <a:rPr lang="en-US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comuns</a:t>
            </a:r>
            <a:r>
              <a:rPr lang="en-US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 (menu e linear).</a:t>
            </a:r>
          </a:p>
          <a:p>
            <a:pPr marL="1943100" lvl="3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400" dirty="0">
                <a:solidFill>
                  <a:schemeClr val="bg1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Master Diver, DM/Instructor, Specialist Diver.</a:t>
            </a:r>
            <a:endParaRPr lang="en-AU" sz="3400" dirty="0">
              <a:solidFill>
                <a:schemeClr val="bg1"/>
              </a:solidFill>
              <a:latin typeface="Arial" pitchFamily="34" charset="0"/>
              <a:ea typeface="MS UI Gothic" pitchFamily="34" charset="-128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endParaRPr lang="en-US" sz="1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616971" y="-4344978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931191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 dirty="0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717253"/>
            <a:ext cx="10047317" cy="2186457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43207" y="1087601"/>
            <a:ext cx="9364889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60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Faça</a:t>
            </a:r>
            <a:r>
              <a:rPr lang="en-US" sz="60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60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os</a:t>
            </a:r>
            <a:r>
              <a:rPr lang="en-US" sz="60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60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Candidatos</a:t>
            </a:r>
            <a:r>
              <a:rPr lang="en-US" sz="60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60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Pensarem</a:t>
            </a:r>
            <a:endParaRPr lang="en-US" sz="60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14303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71A62A-B1F8-4120-3646-379F166AA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BF4171F-625C-52CC-5F06-285AF387AA1F}"/>
              </a:ext>
            </a:extLst>
          </p:cNvPr>
          <p:cNvSpPr txBox="1"/>
          <p:nvPr/>
        </p:nvSpPr>
        <p:spPr>
          <a:xfrm>
            <a:off x="357126" y="2428856"/>
            <a:ext cx="10620911" cy="5368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 </a:t>
            </a:r>
            <a:r>
              <a:rPr lang="pt-BR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RAID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oferece aos mergulhadores uma escolha.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Linear.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Orientado por Menus.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Seus alunos devem entender as vantagens de cada caminho.</a:t>
            </a:r>
            <a:endParaRPr lang="en-US" sz="1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02145AF9-852F-1773-83ED-B796810AD4F7}"/>
              </a:ext>
            </a:extLst>
          </p:cNvPr>
          <p:cNvSpPr/>
          <p:nvPr/>
        </p:nvSpPr>
        <p:spPr>
          <a:xfrm>
            <a:off x="285688" y="9281681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 dirty="0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6801966C-0D6E-C705-A0C4-9DECCF2D4F92}"/>
              </a:ext>
            </a:extLst>
          </p:cNvPr>
          <p:cNvGrpSpPr/>
          <p:nvPr/>
        </p:nvGrpSpPr>
        <p:grpSpPr>
          <a:xfrm>
            <a:off x="-769733" y="-293785"/>
            <a:ext cx="10047317" cy="2332759"/>
            <a:chOff x="0" y="0"/>
            <a:chExt cx="2646207" cy="614389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52D6109-DA6D-FFE0-830B-16FE007A3FC1}"/>
                </a:ext>
              </a:extLst>
            </p:cNvPr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119B4957-E66F-526B-602F-915ED4ED3AFE}"/>
                </a:ext>
              </a:extLst>
            </p:cNvPr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A325D0C5-A2EB-0961-2D1D-43C8E285E28E}"/>
              </a:ext>
            </a:extLst>
          </p:cNvPr>
          <p:cNvSpPr txBox="1"/>
          <p:nvPr/>
        </p:nvSpPr>
        <p:spPr>
          <a:xfrm>
            <a:off x="575048" y="64680"/>
            <a:ext cx="9925704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66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Escolha</a:t>
            </a:r>
            <a:r>
              <a:rPr lang="en-US" sz="66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um </a:t>
            </a:r>
          </a:p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66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Caminho</a:t>
            </a:r>
            <a:endParaRPr lang="en-US" sz="66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  <p:pic>
        <p:nvPicPr>
          <p:cNvPr id="5" name="Imagem 4" descr="Gráfico&#10;&#10;O conteúdo gerado por IA pode estar incorreto.">
            <a:extLst>
              <a:ext uri="{FF2B5EF4-FFF2-40B4-BE49-F238E27FC236}">
                <a16:creationId xmlns:a16="http://schemas.microsoft.com/office/drawing/2014/main" id="{D0383810-4F9C-AD6C-E74D-037539B2F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037" y="0"/>
            <a:ext cx="727290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3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887183" y="7427374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672877" y="3340041"/>
            <a:ext cx="17700100" cy="3508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Relação da Educação Continuada com Segurança, Conforto, Habilidade, Informação e Responsabilidade.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Vinculação a Equipamentos e Viagens.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Criação de Seguidores.</a:t>
            </a:r>
            <a:endParaRPr lang="en-US" sz="1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711653" y="-5213726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860627" y="9139206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 dirty="0"/>
          </a:p>
        </p:txBody>
      </p:sp>
      <p:grpSp>
        <p:nvGrpSpPr>
          <p:cNvPr id="16" name="Group 16"/>
          <p:cNvGrpSpPr/>
          <p:nvPr/>
        </p:nvGrpSpPr>
        <p:grpSpPr>
          <a:xfrm>
            <a:off x="-695633" y="274226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54027" y="1300358"/>
            <a:ext cx="9504353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66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ConEd</a:t>
            </a:r>
            <a:r>
              <a:rPr lang="en-US" sz="66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é </a:t>
            </a:r>
            <a:r>
              <a:rPr lang="en-US" sz="66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igual</a:t>
            </a:r>
            <a:r>
              <a:rPr lang="en-US" sz="66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a….</a:t>
            </a:r>
          </a:p>
        </p:txBody>
      </p:sp>
    </p:spTree>
    <p:extLst>
      <p:ext uri="{BB962C8B-B14F-4D97-AF65-F5344CB8AC3E}">
        <p14:creationId xmlns:p14="http://schemas.microsoft.com/office/powerpoint/2010/main" val="100809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927784" y="8095828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643207" y="2958095"/>
            <a:ext cx="17069745" cy="6478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Os</a:t>
            </a: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8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Objetivos</a:t>
            </a: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do Workshop </a:t>
            </a:r>
            <a:r>
              <a:rPr lang="en-US" sz="38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são</a:t>
            </a: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:</a:t>
            </a:r>
          </a:p>
          <a:p>
            <a:pPr marL="1485900" lvl="2" indent="-5715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Motivar os alunos a se interessarem pelo Mergulho.</a:t>
            </a:r>
          </a:p>
          <a:p>
            <a:pPr marL="1485900" lvl="2" indent="-5715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Mostrar a eles o caminho para </a:t>
            </a:r>
            <a:r>
              <a:rPr lang="pt-BR" sz="340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 “Mergulho dos Sonhos</a:t>
            </a: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".</a:t>
            </a:r>
          </a:p>
          <a:p>
            <a:pPr marL="1485900" lvl="2" indent="-5715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t-BR" sz="34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Mante-los</a:t>
            </a: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na tribo </a:t>
            </a:r>
            <a:r>
              <a:rPr lang="pt-BR" sz="34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RAID</a:t>
            </a: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1485900" lvl="2" indent="-5715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t-BR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Os Workshops são divertidos para os alunos e ajudam na retenção e no recrutamento boca a boca.</a:t>
            </a:r>
            <a:endParaRPr lang="en-US" sz="38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>
              <a:lnSpc>
                <a:spcPct val="150000"/>
              </a:lnSpc>
            </a:pPr>
            <a:endParaRPr lang="en-US" sz="1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291387" y="-4751654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57126" y="9281681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 dirty="0"/>
          </a:p>
        </p:txBody>
      </p:sp>
      <p:grpSp>
        <p:nvGrpSpPr>
          <p:cNvPr id="16" name="Group 16"/>
          <p:cNvGrpSpPr/>
          <p:nvPr/>
        </p:nvGrpSpPr>
        <p:grpSpPr>
          <a:xfrm>
            <a:off x="-808043" y="330662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43207" y="1087601"/>
            <a:ext cx="8293195" cy="817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23"/>
              </a:lnSpc>
              <a:spcBef>
                <a:spcPct val="0"/>
              </a:spcBef>
            </a:pPr>
            <a:r>
              <a:rPr lang="en-US" sz="66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RESUMO</a:t>
            </a:r>
            <a:endParaRPr lang="en-US" sz="48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20520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3858434" y="8125505"/>
            <a:ext cx="5660722" cy="566072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4" name="Freeform 4"/>
          <p:cNvSpPr/>
          <p:nvPr/>
        </p:nvSpPr>
        <p:spPr>
          <a:xfrm>
            <a:off x="1975598" y="8279205"/>
            <a:ext cx="5621334" cy="1243720"/>
          </a:xfrm>
          <a:custGeom>
            <a:avLst/>
            <a:gdLst/>
            <a:ahLst/>
            <a:cxnLst/>
            <a:rect l="l" t="t" r="r" b="b"/>
            <a:pathLst>
              <a:path w="5621334" h="1243720">
                <a:moveTo>
                  <a:pt x="0" y="0"/>
                </a:moveTo>
                <a:lnTo>
                  <a:pt x="5621334" y="0"/>
                </a:lnTo>
                <a:lnTo>
                  <a:pt x="5621334" y="1243721"/>
                </a:lnTo>
                <a:lnTo>
                  <a:pt x="0" y="124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/>
            </a:stretch>
          </a:blipFill>
        </p:spPr>
        <p:txBody>
          <a:bodyPr/>
          <a:lstStyle/>
          <a:p>
            <a:endParaRPr lang="en-ZA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23643" y="1385935"/>
            <a:ext cx="7515131" cy="751513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3"/>
              <a:stretch>
                <a:fillRect l="-16985" t="-8977" r="-15815" b="-12232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3069138" y="-3020699"/>
            <a:ext cx="5660722" cy="566072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2528958"/>
            <a:ext cx="542713" cy="54271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013288" y="2528958"/>
            <a:ext cx="542713" cy="542713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5D6B80A-B042-5CF0-9CD7-317EFCBD1D8F}"/>
              </a:ext>
            </a:extLst>
          </p:cNvPr>
          <p:cNvSpPr txBox="1"/>
          <p:nvPr/>
        </p:nvSpPr>
        <p:spPr>
          <a:xfrm>
            <a:off x="9056415" y="3924300"/>
            <a:ext cx="8407942" cy="1560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8000" dirty="0" err="1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PERGUNTAS</a:t>
            </a:r>
            <a:r>
              <a:rPr lang="en-US" sz="8000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805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28708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3" name="Freeform 3"/>
          <p:cNvSpPr/>
          <p:nvPr/>
        </p:nvSpPr>
        <p:spPr>
          <a:xfrm>
            <a:off x="16302792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4" name="Freeform 4"/>
          <p:cNvSpPr/>
          <p:nvPr/>
        </p:nvSpPr>
        <p:spPr>
          <a:xfrm>
            <a:off x="5937446" y="626464"/>
            <a:ext cx="6413107" cy="1640377"/>
          </a:xfrm>
          <a:custGeom>
            <a:avLst/>
            <a:gdLst/>
            <a:ahLst/>
            <a:cxnLst/>
            <a:rect l="l" t="t" r="r" b="b"/>
            <a:pathLst>
              <a:path w="6413107" h="1640377">
                <a:moveTo>
                  <a:pt x="0" y="0"/>
                </a:moveTo>
                <a:lnTo>
                  <a:pt x="6413108" y="0"/>
                </a:lnTo>
                <a:lnTo>
                  <a:pt x="6413108" y="1640377"/>
                </a:lnTo>
                <a:lnTo>
                  <a:pt x="0" y="16403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5835" b="-12500"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5" name="TextBox 5"/>
          <p:cNvSpPr txBox="1"/>
          <p:nvPr/>
        </p:nvSpPr>
        <p:spPr>
          <a:xfrm>
            <a:off x="2862818" y="4408272"/>
            <a:ext cx="12562364" cy="1930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99"/>
              </a:lnSpc>
            </a:pPr>
            <a:r>
              <a:rPr lang="en-US" sz="14499" spc="1246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OBRIGADO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ITP 06 2020 Developing Presentations and Evaluations (In-Water) 28 October 2020</Template>
  <TotalTime>37</TotalTime>
  <Words>333</Words>
  <Application>Microsoft Office PowerPoint</Application>
  <PresentationFormat>Personalizar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 Sans</vt:lpstr>
      <vt:lpstr>Aptos</vt:lpstr>
      <vt:lpstr>Courier New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Asiphe Bentele</dc:creator>
  <cp:lastModifiedBy>CARLOS DE MORAIS</cp:lastModifiedBy>
  <cp:revision>18</cp:revision>
  <dcterms:created xsi:type="dcterms:W3CDTF">2025-01-15T11:08:21Z</dcterms:created>
  <dcterms:modified xsi:type="dcterms:W3CDTF">2025-10-13T19:54:14Z</dcterms:modified>
  <dc:identifier>DAGNKOLPfxM</dc:identifier>
</cp:coreProperties>
</file>